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gif" ContentType="image/gif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25"/>
  </p:notesMasterIdLst>
  <p:sldIdLst>
    <p:sldId id="256" r:id="rId2"/>
    <p:sldId id="260" r:id="rId3"/>
    <p:sldId id="258" r:id="rId4"/>
    <p:sldId id="272" r:id="rId5"/>
    <p:sldId id="259" r:id="rId6"/>
    <p:sldId id="267" r:id="rId7"/>
    <p:sldId id="268" r:id="rId8"/>
    <p:sldId id="262" r:id="rId9"/>
    <p:sldId id="261" r:id="rId10"/>
    <p:sldId id="273" r:id="rId11"/>
    <p:sldId id="263" r:id="rId12"/>
    <p:sldId id="264" r:id="rId13"/>
    <p:sldId id="265" r:id="rId14"/>
    <p:sldId id="279" r:id="rId15"/>
    <p:sldId id="282" r:id="rId16"/>
    <p:sldId id="270" r:id="rId17"/>
    <p:sldId id="271" r:id="rId18"/>
    <p:sldId id="280" r:id="rId19"/>
    <p:sldId id="275" r:id="rId20"/>
    <p:sldId id="277" r:id="rId21"/>
    <p:sldId id="276" r:id="rId22"/>
    <p:sldId id="281" r:id="rId23"/>
    <p:sldId id="257" r:id="rId24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0404"/>
    <a:srgbClr val="930303"/>
    <a:srgbClr val="FFFF00"/>
    <a:srgbClr val="FF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2" autoAdjust="0"/>
    <p:restoredTop sz="94660"/>
  </p:normalViewPr>
  <p:slideViewPr>
    <p:cSldViewPr snapToGrid="0">
      <p:cViewPr>
        <p:scale>
          <a:sx n="75" d="100"/>
          <a:sy n="75" d="100"/>
        </p:scale>
        <p:origin x="1122" y="9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659F3-F9EC-428F-B501-E0BC197445D9}" type="datetimeFigureOut">
              <a:rPr lang="fr-FR" smtClean="0"/>
              <a:t>11/05/2015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21A2B-D86A-438C-8636-6AD70572CB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298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1548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91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432E-409C-45C3-8992-ACB5CD768BDF}" type="datetime1">
              <a:rPr lang="fr-FR" smtClean="0"/>
              <a:t>11/05/2015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6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70887-4A1D-4A12-A2B5-C0A0AEED7B3A}" type="datetime1">
              <a:rPr lang="fr-FR" smtClean="0"/>
              <a:t>11/05/2015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71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11/05/2015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40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A686-31B9-4679-9087-1FF3691B4776}" type="datetime1">
              <a:rPr lang="fr-FR" smtClean="0"/>
              <a:t>11/05/2015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A14E8-3BBD-4201-A6CF-975CCF82E15C}" type="datetime1">
              <a:rPr lang="fr-FR" smtClean="0"/>
              <a:t>11/05/2015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33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11/05/2015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8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/>
              <a:pPr/>
              <a:t>11/05/2015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03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12421"/>
            <a:ext cx="7886700" cy="1754326"/>
          </a:xfrm>
        </p:spPr>
        <p:txBody>
          <a:bodyPr anchor="t" anchorCtr="0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5F34F8-A09C-46F9-ACC6-3F1F107EA33F}" type="datetime1">
              <a:rPr lang="fr-FR" smtClean="0"/>
              <a:pPr/>
              <a:t>11/05/2015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D9652F-9609-4EC6-8E0A-C96E14B58A2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17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6BFC-FEF1-4AC1-B970-BC568337334B}" type="datetime1">
              <a:rPr lang="fr-FR" smtClean="0"/>
              <a:t>11/05/2015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398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2458-984F-4731-94C9-7FCACBCC51D1}" type="datetime1">
              <a:rPr lang="fr-FR" smtClean="0"/>
              <a:t>11/05/2015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520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9B8F4-3FD7-4FC3-A9F8-C983EDF65E99}" type="datetime1">
              <a:rPr lang="fr-FR" smtClean="0"/>
              <a:t>11/05/2015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23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509C-35DC-4F20-8185-554E3258A671}" type="datetime1">
              <a:rPr lang="fr-FR" smtClean="0"/>
              <a:t>11/05/2015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173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6352-2F7C-458E-AEBB-FF81EFE71D94}" type="datetime1">
              <a:rPr lang="fr-FR" smtClean="0"/>
              <a:t>11/05/2015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0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9DBC-7E81-4819-803D-1A0811B3E043}" type="datetime1">
              <a:rPr lang="fr-FR" smtClean="0"/>
              <a:t>11/05/2015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08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2A686-31B9-4679-9087-1FF3691B4776}" type="datetime1">
              <a:rPr lang="fr-FR" smtClean="0"/>
              <a:t>11/05/2015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95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11" r:id="rId11"/>
    <p:sldLayoutId id="2147483709" r:id="rId12"/>
    <p:sldLayoutId id="2147483707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0.emf"/><Relationship Id="rId5" Type="http://schemas.openxmlformats.org/officeDocument/2006/relationships/package" Target="../embeddings/Dessin_Microsoft_Visio2.vsdx"/><Relationship Id="rId4" Type="http://schemas.openxmlformats.org/officeDocument/2006/relationships/image" Target="../media/image3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microsoft.com/office/2007/relationships/hdphoto" Target="../media/hdphoto5.wdp"/><Relationship Id="rId5" Type="http://schemas.openxmlformats.org/officeDocument/2006/relationships/image" Target="../media/image42.png"/><Relationship Id="rId4" Type="http://schemas.openxmlformats.org/officeDocument/2006/relationships/image" Target="../media/image4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6.png"/><Relationship Id="rId7" Type="http://schemas.microsoft.com/office/2007/relationships/hdphoto" Target="../media/hdphoto7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microsoft.com/office/2007/relationships/hdphoto" Target="../media/hdphoto6.wdp"/><Relationship Id="rId4" Type="http://schemas.openxmlformats.org/officeDocument/2006/relationships/image" Target="../media/image55.png"/><Relationship Id="rId9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gif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jpeg"/><Relationship Id="rId3" Type="http://schemas.openxmlformats.org/officeDocument/2006/relationships/image" Target="../media/image15.png"/><Relationship Id="rId7" Type="http://schemas.openxmlformats.org/officeDocument/2006/relationships/image" Target="../media/image17.jpeg"/><Relationship Id="rId12" Type="http://schemas.openxmlformats.org/officeDocument/2006/relationships/image" Target="../media/image22.png"/><Relationship Id="rId17" Type="http://schemas.openxmlformats.org/officeDocument/2006/relationships/image" Target="../media/image27.gif"/><Relationship Id="rId2" Type="http://schemas.openxmlformats.org/officeDocument/2006/relationships/image" Target="../media/image14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21.jpe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microsoft.com/office/2007/relationships/hdphoto" Target="../media/hdphoto3.wdp"/><Relationship Id="rId9" Type="http://schemas.openxmlformats.org/officeDocument/2006/relationships/image" Target="../media/image19.gif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060373"/>
            <a:ext cx="9144000" cy="1797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0" y="-1"/>
            <a:ext cx="9143999" cy="5060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5485" y="1699022"/>
            <a:ext cx="8019047" cy="1790700"/>
          </a:xfrm>
        </p:spPr>
        <p:txBody>
          <a:bodyPr>
            <a:no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  <a:latin typeface="+mn-lt"/>
              </a:rPr>
              <a:t>Agrégation spatiotemporelle pour la visualisation de traces d’exécution</a:t>
            </a:r>
            <a:endParaRPr lang="fr-FR" sz="4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4250594"/>
            <a:ext cx="6858000" cy="1241822"/>
          </a:xfrm>
        </p:spPr>
        <p:txBody>
          <a:bodyPr>
            <a:norm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ller" panose="02000503030000020004" pitchFamily="2" charset="0"/>
              </a:rPr>
              <a:t>Damien </a:t>
            </a:r>
            <a:r>
              <a:rPr lang="fr-FR" sz="2400" b="1" dirty="0" smtClean="0">
                <a:solidFill>
                  <a:schemeClr val="bg1"/>
                </a:solidFill>
                <a:latin typeface="Aller" panose="02000503030000020004" pitchFamily="2" charset="0"/>
              </a:rPr>
              <a:t>Dosimont</a:t>
            </a: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09113" y="5885322"/>
            <a:ext cx="632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Guillaume Huard – Co-</a:t>
            </a:r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Jean-Marc Vincent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solidFill>
                  <a:srgbClr val="FF0000"/>
                </a:solidFill>
              </a:rPr>
              <a:t>QoS</a:t>
            </a:r>
            <a:r>
              <a:rPr lang="fr-FR" dirty="0" smtClean="0">
                <a:solidFill>
                  <a:srgbClr val="FF0000"/>
                </a:solidFill>
              </a:rPr>
              <a:t> not </a:t>
            </a:r>
            <a:r>
              <a:rPr lang="fr-FR" dirty="0" err="1" smtClean="0">
                <a:solidFill>
                  <a:srgbClr val="FF0000"/>
                </a:solidFill>
              </a:rPr>
              <a:t>respected</a:t>
            </a:r>
            <a:r>
              <a:rPr lang="fr-FR" dirty="0" smtClean="0">
                <a:solidFill>
                  <a:srgbClr val="FF0000"/>
                </a:solidFill>
              </a:rPr>
              <a:t> !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461" y="6211841"/>
            <a:ext cx="459451" cy="459451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4132168" y="5986646"/>
            <a:ext cx="4496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latin typeface="Star Jedi Hollow" panose="040B0000000000000000" pitchFamily="82" charset="0"/>
              </a:rPr>
              <a:t>i </a:t>
            </a:r>
            <a:r>
              <a:rPr lang="fr-FR" sz="1600" dirty="0" err="1" smtClean="0">
                <a:latin typeface="Star Jedi Hollow" panose="040B0000000000000000" pitchFamily="82" charset="0"/>
              </a:rPr>
              <a:t>find</a:t>
            </a:r>
            <a:r>
              <a:rPr lang="fr-FR" sz="1600" dirty="0" smtClean="0">
                <a:latin typeface="Star Jedi Hollow" panose="040B0000000000000000" pitchFamily="82" charset="0"/>
              </a:rPr>
              <a:t> </a:t>
            </a:r>
            <a:r>
              <a:rPr lang="fr-FR" sz="1600" dirty="0" err="1" smtClean="0">
                <a:latin typeface="Star Jedi Hollow" panose="040B0000000000000000" pitchFamily="82" charset="0"/>
              </a:rPr>
              <a:t>Your</a:t>
            </a:r>
            <a:r>
              <a:rPr lang="fr-FR" sz="1600" dirty="0" smtClean="0">
                <a:latin typeface="Star Jedi Hollow" panose="040B0000000000000000" pitchFamily="82" charset="0"/>
              </a:rPr>
              <a:t> </a:t>
            </a:r>
            <a:r>
              <a:rPr lang="fr-FR" sz="1600" dirty="0" err="1" smtClean="0">
                <a:latin typeface="Star Jedi Hollow" panose="040B0000000000000000" pitchFamily="82" charset="0"/>
              </a:rPr>
              <a:t>lack</a:t>
            </a:r>
            <a:r>
              <a:rPr lang="fr-FR" sz="1600" dirty="0" smtClean="0">
                <a:latin typeface="Star Jedi Hollow" panose="040B0000000000000000" pitchFamily="82" charset="0"/>
              </a:rPr>
              <a:t> of </a:t>
            </a:r>
            <a:r>
              <a:rPr lang="fr-FR" sz="1600" dirty="0" err="1" smtClean="0">
                <a:latin typeface="Star Jedi Hollow" panose="040B0000000000000000" pitchFamily="82" charset="0"/>
              </a:rPr>
              <a:t>qos</a:t>
            </a:r>
            <a:r>
              <a:rPr lang="fr-FR" sz="1600" dirty="0" smtClean="0">
                <a:latin typeface="Star Jedi Hollow" panose="040B0000000000000000" pitchFamily="82" charset="0"/>
              </a:rPr>
              <a:t> </a:t>
            </a:r>
            <a:r>
              <a:rPr lang="fr-FR" sz="1600" dirty="0" err="1" smtClean="0">
                <a:latin typeface="Star Jedi Hollow" panose="040B0000000000000000" pitchFamily="82" charset="0"/>
              </a:rPr>
              <a:t>disturbing</a:t>
            </a:r>
            <a:endParaRPr lang="fr-FR" sz="1600" dirty="0">
              <a:latin typeface="Star Jedi Hollow" panose="040B0000000000000000" pitchFamily="82" charset="0"/>
            </a:endParaRPr>
          </a:p>
        </p:txBody>
      </p:sp>
      <p:cxnSp>
        <p:nvCxnSpPr>
          <p:cNvPr id="11" name="Connecteur droit 10"/>
          <p:cNvCxnSpPr/>
          <p:nvPr/>
        </p:nvCxnSpPr>
        <p:spPr>
          <a:xfrm flipH="1">
            <a:off x="4058327" y="6231962"/>
            <a:ext cx="105426" cy="144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flipH="1">
            <a:off x="4058774" y="6290615"/>
            <a:ext cx="146789" cy="767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re 12"/>
          <p:cNvSpPr txBox="1">
            <a:spLocks/>
          </p:cNvSpPr>
          <p:nvPr/>
        </p:nvSpPr>
        <p:spPr>
          <a:xfrm>
            <a:off x="425021" y="4561959"/>
            <a:ext cx="8648700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dirty="0" err="1" smtClean="0"/>
              <a:t>Loss</a:t>
            </a:r>
            <a:r>
              <a:rPr lang="fr-FR" dirty="0" smtClean="0"/>
              <a:t> of frames, </a:t>
            </a:r>
            <a:r>
              <a:rPr lang="fr-FR" dirty="0" err="1" smtClean="0"/>
              <a:t>sound</a:t>
            </a:r>
            <a:r>
              <a:rPr lang="fr-FR" dirty="0" smtClean="0"/>
              <a:t> </a:t>
            </a:r>
            <a:r>
              <a:rPr lang="fr-FR" dirty="0" err="1" smtClean="0"/>
              <a:t>artifacts</a:t>
            </a:r>
            <a:endParaRPr lang="fr-FR" dirty="0"/>
          </a:p>
        </p:txBody>
      </p:sp>
      <p:sp>
        <p:nvSpPr>
          <p:cNvPr id="15" name="AutoShape 2" descr="Résultat de recherche d'images pour &quot;death star icon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AutoShape 4" descr="Résultat de recherche d'images pour &quot;death star icon&quot;"/>
          <p:cNvSpPr>
            <a:spLocks noChangeAspect="1" noChangeArrowheads="1"/>
          </p:cNvSpPr>
          <p:nvPr/>
        </p:nvSpPr>
        <p:spPr bwMode="auto">
          <a:xfrm>
            <a:off x="3644300" y="3998241"/>
            <a:ext cx="113844" cy="11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AutoShape 6" descr="Résultat de recherche d'images pour &quot;death star icon&quot;"/>
          <p:cNvSpPr>
            <a:spLocks noChangeAspect="1" noChangeArrowheads="1"/>
          </p:cNvSpPr>
          <p:nvPr/>
        </p:nvSpPr>
        <p:spPr bwMode="auto">
          <a:xfrm>
            <a:off x="3796700" y="4150641"/>
            <a:ext cx="113844" cy="11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152" name="Picture 8" descr="https://cdn0.iconfinder.com/data/icons/star-wars/512/death_star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927" y="2043170"/>
            <a:ext cx="1821505" cy="182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28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err="1" smtClean="0"/>
              <a:t>Knowledge</a:t>
            </a:r>
            <a:r>
              <a:rPr lang="fr-FR" b="1" dirty="0" smtClean="0"/>
              <a:t> on TS Record use case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7" name="Picture 2" descr="disk, drive, hard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98" y="2783617"/>
            <a:ext cx="1058294" cy="10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6788074" y="3122992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25720" y="238823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1891" y="23838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33973" y="28303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</a:t>
            </a:r>
            <a:r>
              <a:rPr lang="fr-FR" dirty="0" err="1" smtClean="0"/>
              <a:t>ys_write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5771" y="282519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flush-8:0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2639" y="3122992"/>
            <a:ext cx="1486832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780652" y="3497318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5000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7083" y="3122992"/>
            <a:ext cx="478972" cy="3429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855338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909870" y="3495265"/>
            <a:ext cx="9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100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95405" y="238432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buffers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67774" y="37852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230 KB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1624823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531538" y="283035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</a:t>
            </a:r>
            <a:r>
              <a:rPr lang="fr-FR" dirty="0" err="1" smtClean="0"/>
              <a:t>packets</a:t>
            </a:r>
            <a:endParaRPr lang="fr-FR" dirty="0"/>
          </a:p>
        </p:txBody>
      </p:sp>
      <p:pic>
        <p:nvPicPr>
          <p:cNvPr id="1026" name="Picture 2" descr="globe, world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91618"/>
            <a:ext cx="1294735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0" y="2726995"/>
            <a:ext cx="767986" cy="10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325720" y="361505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Disk cache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8656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How to </a:t>
            </a:r>
            <a:r>
              <a:rPr lang="fr-FR" b="1" dirty="0" err="1" smtClean="0"/>
              <a:t>debug</a:t>
            </a:r>
            <a:r>
              <a:rPr lang="fr-FR" b="1" dirty="0" smtClean="0"/>
              <a:t> </a:t>
            </a:r>
            <a:r>
              <a:rPr lang="fr-FR" b="1" dirty="0" err="1" smtClean="0"/>
              <a:t>our</a:t>
            </a:r>
            <a:r>
              <a:rPr lang="fr-FR" b="1" dirty="0" smtClean="0"/>
              <a:t> application?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11680" y="1638300"/>
            <a:ext cx="6891020" cy="6496050"/>
          </a:xfrm>
        </p:spPr>
        <p:txBody>
          <a:bodyPr>
            <a:normAutofit/>
          </a:bodyPr>
          <a:lstStyle/>
          <a:p>
            <a:r>
              <a:rPr lang="fr-FR" dirty="0" err="1"/>
              <a:t>Classic</a:t>
            </a:r>
            <a:r>
              <a:rPr lang="fr-FR" dirty="0"/>
              <a:t> </a:t>
            </a:r>
            <a:r>
              <a:rPr lang="fr-FR" b="1" dirty="0" err="1" smtClean="0"/>
              <a:t>step</a:t>
            </a:r>
            <a:r>
              <a:rPr lang="fr-FR" b="1" dirty="0" smtClean="0"/>
              <a:t>-by-</a:t>
            </a:r>
            <a:r>
              <a:rPr lang="fr-FR" b="1" dirty="0" err="1" smtClean="0"/>
              <a:t>step</a:t>
            </a:r>
            <a:r>
              <a:rPr lang="fr-FR" b="1" dirty="0" smtClean="0"/>
              <a:t> debugger </a:t>
            </a:r>
            <a:r>
              <a:rPr lang="fr-FR" dirty="0"/>
              <a:t>(ex: GDB) not compatible </a:t>
            </a:r>
            <a:r>
              <a:rPr lang="fr-FR" dirty="0" err="1"/>
              <a:t>with</a:t>
            </a:r>
            <a:r>
              <a:rPr lang="fr-FR" dirty="0"/>
              <a:t> streaming/real time </a:t>
            </a:r>
            <a:r>
              <a:rPr lang="fr-FR" dirty="0" smtClean="0"/>
              <a:t>aspect</a:t>
            </a:r>
          </a:p>
          <a:p>
            <a:endParaRPr lang="fr-FR" b="1" dirty="0" smtClean="0"/>
          </a:p>
          <a:p>
            <a:r>
              <a:rPr lang="fr-FR" b="1" dirty="0" err="1" smtClean="0"/>
              <a:t>Tracing</a:t>
            </a:r>
            <a:r>
              <a:rPr lang="fr-FR" b="1" dirty="0" smtClean="0"/>
              <a:t>: </a:t>
            </a:r>
            <a:r>
              <a:rPr lang="fr-FR" dirty="0" err="1" smtClean="0"/>
              <a:t>collect</a:t>
            </a:r>
            <a:r>
              <a:rPr lang="fr-FR" dirty="0" smtClean="0"/>
              <a:t> information about the </a:t>
            </a:r>
            <a:r>
              <a:rPr lang="fr-FR" dirty="0" err="1" smtClean="0"/>
              <a:t>execution</a:t>
            </a:r>
            <a:r>
              <a:rPr lang="fr-FR" dirty="0" smtClean="0"/>
              <a:t> and </a:t>
            </a:r>
            <a:r>
              <a:rPr lang="fr-FR" dirty="0" err="1" smtClean="0"/>
              <a:t>save</a:t>
            </a:r>
            <a:r>
              <a:rPr lang="fr-FR" dirty="0" smtClean="0"/>
              <a:t> </a:t>
            </a:r>
            <a:r>
              <a:rPr lang="fr-FR" dirty="0" err="1" smtClean="0"/>
              <a:t>them</a:t>
            </a:r>
            <a:r>
              <a:rPr lang="fr-FR" dirty="0" smtClean="0"/>
              <a:t> in a file</a:t>
            </a:r>
          </a:p>
          <a:p>
            <a:pPr marL="0" indent="0">
              <a:buNone/>
            </a:pPr>
            <a:endParaRPr lang="fr-FR" i="1" dirty="0"/>
          </a:p>
          <a:p>
            <a:r>
              <a:rPr lang="fr-FR" b="1" dirty="0" err="1" smtClean="0"/>
              <a:t>Analyze</a:t>
            </a:r>
            <a:r>
              <a:rPr lang="fr-FR" dirty="0" smtClean="0"/>
              <a:t> the content </a:t>
            </a:r>
            <a:r>
              <a:rPr lang="fr-FR" i="1" dirty="0" smtClean="0"/>
              <a:t>post-mortem</a:t>
            </a:r>
          </a:p>
          <a:p>
            <a:endParaRPr lang="fr-FR" i="1" dirty="0"/>
          </a:p>
          <a:p>
            <a:r>
              <a:rPr lang="fr-FR" b="1" dirty="0" err="1" smtClean="0"/>
              <a:t>Visualization</a:t>
            </a:r>
            <a:r>
              <a:rPr lang="fr-FR" b="1" dirty="0" smtClean="0"/>
              <a:t> </a:t>
            </a:r>
            <a:r>
              <a:rPr lang="fr-FR" dirty="0" smtClean="0"/>
              <a:t>techniques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2052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17" y="152039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ultiplier 6"/>
          <p:cNvSpPr/>
          <p:nvPr/>
        </p:nvSpPr>
        <p:spPr>
          <a:xfrm>
            <a:off x="617999" y="180594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4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17" y="563879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icroscope icon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67" y="4526234"/>
            <a:ext cx="681774" cy="95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document, editor, file icon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49" y="3243170"/>
            <a:ext cx="811736" cy="105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97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err="1" smtClean="0"/>
              <a:t>Visualize</a:t>
            </a:r>
            <a:r>
              <a:rPr lang="fr-FR" sz="3200" b="1" dirty="0" smtClean="0"/>
              <a:t> structure and temporal </a:t>
            </a:r>
            <a:r>
              <a:rPr lang="fr-FR" sz="3200" b="1" dirty="0" err="1" smtClean="0"/>
              <a:t>behavior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</a:t>
            </a:fld>
            <a:endParaRPr lang="fr-FR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0147260"/>
              </p:ext>
            </p:extLst>
          </p:nvPr>
        </p:nvGraphicFramePr>
        <p:xfrm>
          <a:off x="406400" y="2786667"/>
          <a:ext cx="4178163" cy="1644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" name="Visio" r:id="rId3" imgW="12973134" imgH="5105400" progId="Visio.Drawing.15">
                  <p:embed/>
                </p:oleObj>
              </mc:Choice>
              <mc:Fallback>
                <p:oleObj name="Visio" r:id="rId3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786667"/>
                        <a:ext cx="4178163" cy="1644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890475" y="4678626"/>
            <a:ext cx="3210011" cy="4238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sequential</a:t>
            </a:r>
            <a:r>
              <a:rPr lang="fr-FR" i="1" dirty="0" smtClean="0"/>
              <a:t> pattern </a:t>
            </a:r>
            <a:r>
              <a:rPr lang="fr-FR" i="1" dirty="0" err="1" smtClean="0"/>
              <a:t>with</a:t>
            </a:r>
            <a:r>
              <a:rPr lang="fr-FR" i="1" dirty="0" smtClean="0"/>
              <a:t> </a:t>
            </a:r>
            <a:r>
              <a:rPr lang="fr-FR" i="1" dirty="0" err="1" smtClean="0"/>
              <a:t>context</a:t>
            </a:r>
            <a:r>
              <a:rPr lang="fr-FR" i="1" dirty="0" smtClean="0"/>
              <a:t> switches</a:t>
            </a:r>
            <a:endParaRPr lang="fr-FR" i="1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mtClean="0"/>
              <a:t>Space-time diagram inspired by Gantt Chart</a:t>
            </a:r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85721"/>
              </p:ext>
            </p:extLst>
          </p:nvPr>
        </p:nvGraphicFramePr>
        <p:xfrm>
          <a:off x="4584563" y="2786665"/>
          <a:ext cx="4178168" cy="1644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0" name="Visio" r:id="rId5" imgW="12973134" imgH="5105400" progId="Visio.Drawing.15">
                  <p:embed/>
                </p:oleObj>
              </mc:Choice>
              <mc:Fallback>
                <p:oleObj name="Visio" r:id="rId5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84563" y="2786665"/>
                        <a:ext cx="4178168" cy="1644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Espace réservé du contenu 2"/>
          <p:cNvSpPr txBox="1">
            <a:spLocks/>
          </p:cNvSpPr>
          <p:nvPr/>
        </p:nvSpPr>
        <p:spPr>
          <a:xfrm>
            <a:off x="5068641" y="4678625"/>
            <a:ext cx="3210011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parallel</a:t>
            </a:r>
            <a:r>
              <a:rPr lang="fr-FR" i="1" dirty="0" smtClean="0"/>
              <a:t> </a:t>
            </a:r>
            <a:r>
              <a:rPr lang="fr-FR" i="1" dirty="0" err="1" smtClean="0"/>
              <a:t>execution</a:t>
            </a:r>
            <a:r>
              <a:rPr lang="fr-FR" i="1" dirty="0" smtClean="0"/>
              <a:t> </a:t>
            </a:r>
            <a:r>
              <a:rPr lang="fr-FR" i="1" dirty="0" err="1" smtClean="0"/>
              <a:t>with</a:t>
            </a:r>
            <a:r>
              <a:rPr lang="fr-FR" i="1" dirty="0" smtClean="0"/>
              <a:t> communications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290317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smtClean="0"/>
              <a:t>The </a:t>
            </a:r>
            <a:r>
              <a:rPr lang="fr-FR" sz="3200" b="1" dirty="0" err="1" smtClean="0"/>
              <a:t>idea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smtClean="0"/>
              <a:t>How </a:t>
            </a:r>
            <a:r>
              <a:rPr lang="fr-FR" dirty="0" err="1" smtClean="0"/>
              <a:t>we</a:t>
            </a:r>
            <a:r>
              <a:rPr lang="fr-FR" dirty="0" smtClean="0"/>
              <a:t> imagine </a:t>
            </a:r>
            <a:r>
              <a:rPr lang="fr-FR" dirty="0" err="1" smtClean="0"/>
              <a:t>analyzing</a:t>
            </a:r>
            <a:r>
              <a:rPr lang="fr-FR" dirty="0" smtClean="0"/>
              <a:t> the application</a:t>
            </a: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822873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3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584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smtClean="0"/>
              <a:t>The </a:t>
            </a:r>
            <a:r>
              <a:rPr lang="fr-FR" sz="3200" b="1" dirty="0" err="1" smtClean="0"/>
              <a:t>idea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smtClean="0"/>
              <a:t>How </a:t>
            </a:r>
            <a:r>
              <a:rPr lang="fr-FR" dirty="0" err="1" smtClean="0"/>
              <a:t>we</a:t>
            </a:r>
            <a:r>
              <a:rPr lang="fr-FR" dirty="0" smtClean="0"/>
              <a:t> imagine </a:t>
            </a:r>
            <a:r>
              <a:rPr lang="fr-FR" dirty="0" err="1" smtClean="0"/>
              <a:t>analyzing</a:t>
            </a:r>
            <a:r>
              <a:rPr lang="fr-FR" dirty="0" smtClean="0"/>
              <a:t> the application</a:t>
            </a: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822873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7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36157">
            <a:off x="3167801" y="1754818"/>
            <a:ext cx="3202568" cy="343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53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What</a:t>
            </a:r>
            <a:r>
              <a:rPr lang="fr-FR" b="1" dirty="0" smtClean="0"/>
              <a:t> about </a:t>
            </a:r>
            <a:r>
              <a:rPr lang="fr-FR" b="1" dirty="0" err="1" smtClean="0"/>
              <a:t>scalability</a:t>
            </a:r>
            <a:r>
              <a:rPr lang="fr-FR" b="1" dirty="0" smtClean="0"/>
              <a:t>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8" descr="document, editor, fi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64" y="4376597"/>
            <a:ext cx="530792" cy="68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99" y="4109897"/>
            <a:ext cx="736547" cy="95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document, editor, fil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789" y="3893997"/>
            <a:ext cx="903110" cy="117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ocument, editor, fil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841" y="3576497"/>
            <a:ext cx="1148057" cy="148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070" y="3069461"/>
            <a:ext cx="1539227" cy="199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document, editor, fil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469" y="2599842"/>
            <a:ext cx="1901531" cy="246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0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32758" y="2047992"/>
            <a:ext cx="5854700" cy="8534400"/>
          </a:xfrm>
        </p:spPr>
        <p:txBody>
          <a:bodyPr>
            <a:normAutofit/>
          </a:bodyPr>
          <a:lstStyle/>
          <a:p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buNone/>
            </a:pPr>
            <a:endParaRPr lang="fr-FR" sz="3600" dirty="0" smtClean="0"/>
          </a:p>
          <a:p>
            <a:r>
              <a:rPr lang="fr-FR" sz="3600" b="1" dirty="0" smtClean="0"/>
              <a:t>Zoom</a:t>
            </a:r>
          </a:p>
          <a:p>
            <a:pPr marL="0" indent="0">
              <a:buNone/>
            </a:pP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17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0" name="Picture 8" descr="https://www.cs.umd.edu/users/ben/ben_6_10/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439" y="291650"/>
            <a:ext cx="1354648" cy="174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7143174" y="2495435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9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FR" sz="239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098" y="3833011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3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Visualization</a:t>
            </a:r>
            <a:r>
              <a:rPr lang="fr-FR" dirty="0" smtClean="0"/>
              <a:t>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18</a:t>
            </a:fld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0577509"/>
              </p:ext>
            </p:extLst>
          </p:nvPr>
        </p:nvGraphicFramePr>
        <p:xfrm>
          <a:off x="608693" y="2773364"/>
          <a:ext cx="7839096" cy="1277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9" name="Visio" r:id="rId3" imgW="28155798" imgH="4590881" progId="Visio.Drawing.15">
                  <p:embed/>
                </p:oleObj>
              </mc:Choice>
              <mc:Fallback>
                <p:oleObj name="Visio" r:id="rId3" imgW="28155798" imgH="45908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693" y="2773364"/>
                        <a:ext cx="7839096" cy="1277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1993900" y="290450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+</a:t>
            </a:r>
            <a:endParaRPr lang="fr-FR" sz="6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154275" y="291975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=</a:t>
            </a:r>
            <a:endParaRPr lang="fr-FR" sz="6000" dirty="0"/>
          </a:p>
        </p:txBody>
      </p:sp>
      <p:sp>
        <p:nvSpPr>
          <p:cNvPr id="12" name="ZoneTexte 11"/>
          <p:cNvSpPr txBox="1"/>
          <p:nvPr/>
        </p:nvSpPr>
        <p:spPr>
          <a:xfrm>
            <a:off x="6381527" y="2904499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≈</a:t>
            </a:r>
            <a:endParaRPr lang="fr-FR" sz="6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54000" y="4368800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6 </a:t>
            </a:r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425700" y="4368800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4 </a:t>
            </a:r>
            <a:r>
              <a:rPr lang="fr-FR" dirty="0" err="1" smtClean="0"/>
              <a:t>available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562759" y="4368800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Fitting</a:t>
            </a:r>
            <a:r>
              <a:rPr lang="fr-FR" dirty="0" smtClean="0"/>
              <a:t> </a:t>
            </a:r>
            <a:r>
              <a:rPr lang="fr-FR" dirty="0" err="1" smtClean="0"/>
              <a:t>graphical</a:t>
            </a:r>
            <a:endParaRPr lang="fr-FR" dirty="0" smtClean="0"/>
          </a:p>
          <a:p>
            <a:pPr algn="ctr"/>
            <a:r>
              <a:rPr lang="fr-FR" dirty="0" err="1" smtClean="0"/>
              <a:t>objects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777585" y="4368800"/>
            <a:ext cx="2401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Final </a:t>
            </a:r>
            <a:r>
              <a:rPr lang="fr-FR" dirty="0" err="1" smtClean="0"/>
              <a:t>representation</a:t>
            </a:r>
            <a:r>
              <a:rPr lang="fr-FR" dirty="0" smtClean="0"/>
              <a:t>:</a:t>
            </a:r>
          </a:p>
          <a:p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r>
              <a:rPr lang="fr-FR" dirty="0" smtClean="0"/>
              <a:t> are </a:t>
            </a:r>
            <a:r>
              <a:rPr lang="fr-FR" dirty="0" err="1" smtClean="0"/>
              <a:t>lost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201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Visualization</a:t>
            </a:r>
            <a:r>
              <a:rPr lang="fr-FR" dirty="0" smtClean="0"/>
              <a:t>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19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23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latin typeface="+mn-lt"/>
              </a:rPr>
              <a:t>In a few </a:t>
            </a:r>
            <a:r>
              <a:rPr lang="fr-FR" b="1" dirty="0" err="1" smtClean="0">
                <a:latin typeface="+mn-lt"/>
              </a:rPr>
              <a:t>words</a:t>
            </a:r>
            <a:r>
              <a:rPr lang="fr-FR" b="1" dirty="0" smtClean="0">
                <a:latin typeface="+mn-lt"/>
              </a:rPr>
              <a:t>…</a:t>
            </a:r>
            <a:endParaRPr lang="fr-FR" b="1" dirty="0">
              <a:latin typeface="+mn-lt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05445" y="1790700"/>
            <a:ext cx="6897254" cy="43862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dirty="0" err="1" smtClean="0"/>
              <a:t>Analysis</a:t>
            </a:r>
            <a:r>
              <a:rPr lang="fr-FR" dirty="0" smtClean="0"/>
              <a:t> of </a:t>
            </a:r>
            <a:r>
              <a:rPr lang="fr-FR" b="1" dirty="0"/>
              <a:t>large </a:t>
            </a:r>
            <a:r>
              <a:rPr lang="fr-FR" b="1" dirty="0" err="1"/>
              <a:t>execution</a:t>
            </a:r>
            <a:r>
              <a:rPr lang="fr-FR" b="1" dirty="0"/>
              <a:t> traces</a:t>
            </a:r>
            <a:r>
              <a:rPr lang="fr-FR" dirty="0"/>
              <a:t>, </a:t>
            </a:r>
            <a:r>
              <a:rPr lang="fr-FR" dirty="0" err="1"/>
              <a:t>provided</a:t>
            </a:r>
            <a:r>
              <a:rPr lang="fr-FR" dirty="0"/>
              <a:t> </a:t>
            </a:r>
            <a:r>
              <a:rPr lang="fr-FR" dirty="0" smtClean="0"/>
              <a:t>by</a:t>
            </a:r>
          </a:p>
          <a:p>
            <a:r>
              <a:rPr lang="fr-FR" dirty="0" err="1" smtClean="0"/>
              <a:t>multimedia</a:t>
            </a:r>
            <a:r>
              <a:rPr lang="fr-FR" dirty="0" smtClean="0"/>
              <a:t>/</a:t>
            </a:r>
            <a:r>
              <a:rPr lang="fr-FR" dirty="0" err="1" smtClean="0"/>
              <a:t>embedded</a:t>
            </a:r>
            <a:r>
              <a:rPr lang="fr-FR" dirty="0" smtClean="0"/>
              <a:t> applications</a:t>
            </a:r>
          </a:p>
          <a:p>
            <a:r>
              <a:rPr lang="fr-FR" dirty="0" err="1" smtClean="0"/>
              <a:t>parallel</a:t>
            </a:r>
            <a:r>
              <a:rPr lang="fr-FR" dirty="0" smtClean="0"/>
              <a:t>/</a:t>
            </a:r>
            <a:r>
              <a:rPr lang="fr-FR" dirty="0" err="1" smtClean="0"/>
              <a:t>scientific</a:t>
            </a:r>
            <a:r>
              <a:rPr lang="fr-FR" dirty="0" smtClean="0"/>
              <a:t> </a:t>
            </a:r>
            <a:r>
              <a:rPr lang="fr-FR" dirty="0" err="1"/>
              <a:t>computing</a:t>
            </a:r>
            <a:r>
              <a:rPr lang="fr-FR" dirty="0"/>
              <a:t> </a:t>
            </a:r>
            <a:r>
              <a:rPr lang="fr-FR" dirty="0" smtClean="0"/>
              <a:t>applications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Design of a </a:t>
            </a:r>
            <a:r>
              <a:rPr lang="fr-FR" dirty="0" err="1" smtClean="0"/>
              <a:t>method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dirty="0" smtClean="0"/>
              <a:t> on </a:t>
            </a:r>
          </a:p>
          <a:p>
            <a:r>
              <a:rPr lang="fr-FR" b="1" dirty="0" err="1" smtClean="0"/>
              <a:t>visualization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interaction</a:t>
            </a:r>
          </a:p>
          <a:p>
            <a:pPr marL="0" indent="0">
              <a:buNone/>
            </a:pPr>
            <a:r>
              <a:rPr lang="fr-FR" dirty="0" err="1" smtClean="0"/>
              <a:t>following</a:t>
            </a:r>
            <a:r>
              <a:rPr lang="fr-FR" dirty="0" smtClean="0"/>
              <a:t> a top down </a:t>
            </a:r>
            <a:r>
              <a:rPr lang="fr-FR" dirty="0" err="1" smtClean="0"/>
              <a:t>approach</a:t>
            </a:r>
            <a:endParaRPr lang="fr-FR" dirty="0" smtClean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smtClean="0"/>
              <a:t>Design and </a:t>
            </a:r>
            <a:r>
              <a:rPr lang="fr-FR" dirty="0" err="1" smtClean="0"/>
              <a:t>implementation</a:t>
            </a:r>
            <a:r>
              <a:rPr lang="fr-FR" dirty="0" smtClean="0"/>
              <a:t> in an </a:t>
            </a:r>
            <a:r>
              <a:rPr lang="fr-FR" b="1" dirty="0" err="1" smtClean="0"/>
              <a:t>analysis</a:t>
            </a:r>
            <a:r>
              <a:rPr lang="fr-FR" b="1" dirty="0" smtClean="0"/>
              <a:t> software</a:t>
            </a:r>
          </a:p>
          <a:p>
            <a:pPr marL="0" indent="0">
              <a:buNone/>
            </a:pPr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2050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7" y="3372161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eel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08" y="5093432"/>
            <a:ext cx="1073786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chievement, arrow, goal, marketing, objective, success, target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70" y="1817101"/>
            <a:ext cx="1046062" cy="10460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836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20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memor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37" y="1446215"/>
            <a:ext cx="1327237" cy="132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hip, computer, cpu, electronics, hardware, microchip, processor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82" y="3020443"/>
            <a:ext cx="961155" cy="96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wheel icon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396" y="4185300"/>
            <a:ext cx="429899" cy="47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wheel icon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259" y="4650833"/>
            <a:ext cx="410479" cy="45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wheel icon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93" y="4761540"/>
            <a:ext cx="398564" cy="43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books, collection, editor, library icon"/>
          <p:cNvPicPr>
            <a:picLocks noChangeAspect="1" noChangeArrowheads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84" y="5460951"/>
            <a:ext cx="842653" cy="84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418459" y="2014598"/>
            <a:ext cx="61786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Memory Limitations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Hardware performance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Algorithmic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complexity</a:t>
            </a:r>
            <a:endParaRPr lang="fr-FR" sz="3600" b="1" dirty="0" smtClean="0"/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Libraries</a:t>
            </a:r>
            <a:r>
              <a:rPr lang="fr-FR" sz="3600" b="1" dirty="0" smtClean="0"/>
              <a:t>, components, </a:t>
            </a:r>
            <a:r>
              <a:rPr lang="fr-FR" sz="3600" b="1" dirty="0" err="1" smtClean="0"/>
              <a:t>languages</a:t>
            </a:r>
            <a:r>
              <a:rPr lang="fr-FR" sz="3600" b="1" dirty="0" smtClean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320170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User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614920"/>
            <a:ext cx="7374467" cy="4923993"/>
          </a:xfrm>
          <a:prstGeom prst="rect">
            <a:avLst/>
          </a:prstGeom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8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32758" y="2047992"/>
            <a:ext cx="5854700" cy="8534400"/>
          </a:xfrm>
        </p:spPr>
        <p:txBody>
          <a:bodyPr>
            <a:normAutofit/>
          </a:bodyPr>
          <a:lstStyle/>
          <a:p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buNone/>
            </a:pPr>
            <a:endParaRPr lang="fr-FR" sz="3600" dirty="0" smtClean="0"/>
          </a:p>
          <a:p>
            <a:r>
              <a:rPr lang="fr-FR" sz="3600" b="1" dirty="0" smtClean="0"/>
              <a:t>Zoom</a:t>
            </a:r>
          </a:p>
          <a:p>
            <a:pPr marL="0" indent="0">
              <a:buNone/>
            </a:pP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22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0" name="Picture 8" descr="https://www.cs.umd.edu/users/ben/ben_6_10/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439" y="291650"/>
            <a:ext cx="1354648" cy="174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7143174" y="2495435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9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FR" sz="239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098" y="3833011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2684">
            <a:off x="1248104" y="1293115"/>
            <a:ext cx="6660494" cy="447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9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30273"/>
          </a:xfrm>
        </p:spPr>
        <p:txBody>
          <a:bodyPr/>
          <a:lstStyle/>
          <a:p>
            <a:r>
              <a:rPr lang="fr-FR" b="1" dirty="0" smtClean="0"/>
              <a:t>Publications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fr-FR" sz="1400" b="1" dirty="0"/>
              <a:t>International </a:t>
            </a:r>
            <a:r>
              <a:rPr lang="fr-FR" sz="1400" b="1" dirty="0" err="1"/>
              <a:t>Conferences</a:t>
            </a:r>
            <a:endParaRPr lang="fr-FR" sz="1400" b="1" dirty="0"/>
          </a:p>
          <a:p>
            <a:pPr lvl="1">
              <a:lnSpc>
                <a:spcPct val="120000"/>
              </a:lnSpc>
            </a:pPr>
            <a:r>
              <a:rPr lang="fr-FR" sz="1000" b="1" dirty="0"/>
              <a:t>A </a:t>
            </a:r>
            <a:r>
              <a:rPr lang="fr-FR" sz="1000" b="1" dirty="0" err="1"/>
              <a:t>Spatiotemporal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b="1" dirty="0"/>
              <a:t> Technique for Performance </a:t>
            </a:r>
            <a:r>
              <a:rPr lang="fr-FR" sz="1000" b="1" dirty="0" err="1"/>
              <a:t>Analysis</a:t>
            </a:r>
            <a:r>
              <a:rPr lang="fr-FR" sz="1000" b="1" dirty="0"/>
              <a:t> of Large-</a:t>
            </a:r>
            <a:r>
              <a:rPr lang="fr-FR" sz="1000" b="1" dirty="0" err="1"/>
              <a:t>scale</a:t>
            </a:r>
            <a:r>
              <a:rPr lang="fr-FR" sz="1000" b="1" dirty="0"/>
              <a:t> </a:t>
            </a:r>
            <a:r>
              <a:rPr lang="fr-FR" sz="1000" b="1" dirty="0" err="1"/>
              <a:t>Execution</a:t>
            </a:r>
            <a:r>
              <a:rPr lang="fr-FR" sz="1000" b="1" dirty="0"/>
              <a:t> Traces</a:t>
            </a:r>
            <a:r>
              <a:rPr lang="fr-FR" sz="1000" dirty="0"/>
              <a:t>. Damien Dosimont, Robin Lamarche-Perrin,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IEEE Cluster 2014</a:t>
            </a:r>
            <a:r>
              <a:rPr lang="fr-FR" sz="1000" dirty="0"/>
              <a:t>, pages 149-157, Madrid, </a:t>
            </a:r>
            <a:r>
              <a:rPr lang="fr-FR" sz="1000" dirty="0" err="1"/>
              <a:t>September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Efficient </a:t>
            </a:r>
            <a:r>
              <a:rPr lang="fr-FR" sz="1000" b="1" dirty="0" err="1"/>
              <a:t>Analysis</a:t>
            </a:r>
            <a:r>
              <a:rPr lang="fr-FR" sz="1000" b="1" dirty="0"/>
              <a:t> </a:t>
            </a:r>
            <a:r>
              <a:rPr lang="fr-FR" sz="1000" b="1" dirty="0" err="1"/>
              <a:t>Methodology</a:t>
            </a:r>
            <a:r>
              <a:rPr lang="fr-FR" sz="1000" b="1" dirty="0"/>
              <a:t> For </a:t>
            </a:r>
            <a:r>
              <a:rPr lang="fr-FR" sz="1000" b="1" dirty="0" err="1"/>
              <a:t>Huge</a:t>
            </a:r>
            <a:r>
              <a:rPr lang="fr-FR" sz="1000" b="1" dirty="0"/>
              <a:t> Application Traces</a:t>
            </a:r>
            <a:r>
              <a:rPr lang="fr-FR" sz="1000" dirty="0"/>
              <a:t>. Damien Dosimont, </a:t>
            </a:r>
            <a:r>
              <a:rPr lang="fr-FR" sz="1000" dirty="0" err="1"/>
              <a:t>Generoso</a:t>
            </a:r>
            <a:r>
              <a:rPr lang="fr-FR" sz="1000" dirty="0"/>
              <a:t> Pagano,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2014 International </a:t>
            </a:r>
            <a:r>
              <a:rPr lang="fr-FR" sz="1000" i="1" dirty="0" err="1"/>
              <a:t>Conference</a:t>
            </a:r>
            <a:r>
              <a:rPr lang="fr-FR" sz="1000" i="1" dirty="0"/>
              <a:t> on High Performance </a:t>
            </a:r>
            <a:r>
              <a:rPr lang="fr-FR" sz="1000" i="1" dirty="0" err="1"/>
              <a:t>Computing</a:t>
            </a:r>
            <a:r>
              <a:rPr lang="fr-FR" sz="1000" i="1" dirty="0"/>
              <a:t> &amp; Simulation</a:t>
            </a:r>
            <a:r>
              <a:rPr lang="fr-FR" sz="1000" dirty="0"/>
              <a:t>, pages 951-958, </a:t>
            </a:r>
            <a:r>
              <a:rPr lang="fr-FR" sz="1000" dirty="0" err="1"/>
              <a:t>Bologna</a:t>
            </a:r>
            <a:r>
              <a:rPr lang="fr-FR" sz="1000" dirty="0"/>
              <a:t>, </a:t>
            </a:r>
            <a:r>
              <a:rPr lang="fr-FR" sz="1000" dirty="0" err="1"/>
              <a:t>June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Trace Management and </a:t>
            </a:r>
            <a:r>
              <a:rPr lang="fr-FR" sz="1000" b="1" dirty="0" err="1"/>
              <a:t>Analysis</a:t>
            </a:r>
            <a:r>
              <a:rPr lang="fr-FR" sz="1000" b="1" dirty="0"/>
              <a:t> for Embedded </a:t>
            </a:r>
            <a:r>
              <a:rPr lang="fr-FR" sz="1000" b="1" dirty="0" err="1"/>
              <a:t>Systems</a:t>
            </a:r>
            <a:r>
              <a:rPr lang="fr-FR" sz="1000" dirty="0"/>
              <a:t>. </a:t>
            </a:r>
            <a:r>
              <a:rPr lang="fr-FR" sz="1000" dirty="0" err="1"/>
              <a:t>Generoso</a:t>
            </a:r>
            <a:r>
              <a:rPr lang="fr-FR" sz="1000" dirty="0"/>
              <a:t> Pagano, Damien Dosimont,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2013 IEEE 7th International Symposium on Embedded </a:t>
            </a:r>
            <a:r>
              <a:rPr lang="fr-FR" sz="1000" i="1" dirty="0" err="1"/>
              <a:t>Multicore</a:t>
            </a:r>
            <a:r>
              <a:rPr lang="fr-FR" sz="1000" i="1" dirty="0"/>
              <a:t> Socs (</a:t>
            </a:r>
            <a:r>
              <a:rPr lang="fr-FR" sz="1000" i="1" dirty="0" err="1"/>
              <a:t>MCSoC</a:t>
            </a:r>
            <a:r>
              <a:rPr lang="fr-FR" sz="1000" i="1" dirty="0"/>
              <a:t>)</a:t>
            </a:r>
            <a:r>
              <a:rPr lang="fr-FR" sz="1000" dirty="0"/>
              <a:t>, pages 119-122, Tokyo, </a:t>
            </a:r>
            <a:r>
              <a:rPr lang="fr-FR" sz="1000" dirty="0" err="1"/>
              <a:t>September</a:t>
            </a:r>
            <a:r>
              <a:rPr lang="fr-FR" sz="1000" dirty="0"/>
              <a:t> 2013.</a:t>
            </a:r>
          </a:p>
          <a:p>
            <a:pPr>
              <a:lnSpc>
                <a:spcPct val="120000"/>
              </a:lnSpc>
            </a:pPr>
            <a:r>
              <a:rPr lang="fr-FR" sz="1400" b="1" dirty="0"/>
              <a:t>Workshops</a:t>
            </a:r>
          </a:p>
          <a:p>
            <a:pPr lvl="1">
              <a:lnSpc>
                <a:spcPct val="120000"/>
              </a:lnSpc>
            </a:pPr>
            <a:r>
              <a:rPr lang="fr-FR" sz="1000" b="1" dirty="0" err="1"/>
              <a:t>Ocelotl</a:t>
            </a:r>
            <a:r>
              <a:rPr lang="fr-FR" sz="1000" b="1" dirty="0"/>
              <a:t>: Large Trace </a:t>
            </a:r>
            <a:r>
              <a:rPr lang="fr-FR" sz="1000" b="1" dirty="0" err="1"/>
              <a:t>Overviews</a:t>
            </a:r>
            <a:r>
              <a:rPr lang="fr-FR" sz="1000" b="1" dirty="0"/>
              <a:t> </a:t>
            </a:r>
            <a:r>
              <a:rPr lang="fr-FR" sz="1000" b="1" dirty="0" err="1"/>
              <a:t>Based</a:t>
            </a:r>
            <a:r>
              <a:rPr lang="fr-FR" sz="1000" b="1" dirty="0"/>
              <a:t> on </a:t>
            </a:r>
            <a:r>
              <a:rPr lang="fr-FR" sz="1000" b="1" dirty="0" err="1"/>
              <a:t>Multidimensional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dirty="0"/>
              <a:t>. Damien Dosimont, </a:t>
            </a:r>
            <a:r>
              <a:rPr lang="fr-FR" sz="1000" dirty="0" err="1"/>
              <a:t>Youenn</a:t>
            </a:r>
            <a:r>
              <a:rPr lang="fr-FR" sz="1000" dirty="0"/>
              <a:t> Corre,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Schnorr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8th International </a:t>
            </a:r>
            <a:r>
              <a:rPr lang="fr-FR" sz="1000" i="1" dirty="0" err="1"/>
              <a:t>Parallel</a:t>
            </a:r>
            <a:r>
              <a:rPr lang="fr-FR" sz="1000" i="1" dirty="0"/>
              <a:t> Tools Workshop (IPTW’14)</a:t>
            </a:r>
            <a:r>
              <a:rPr lang="fr-FR" sz="1000" dirty="0"/>
              <a:t>, Stuttgart, </a:t>
            </a:r>
            <a:r>
              <a:rPr lang="fr-FR" sz="1000" dirty="0" err="1"/>
              <a:t>October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Agrégation temporelle pour l’analyse de traces volumineuses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10ème Atelier en Evaluation de Performances</a:t>
            </a:r>
            <a:r>
              <a:rPr lang="fr-FR" sz="1000" dirty="0"/>
              <a:t>, Sophia Antipolis, </a:t>
            </a:r>
            <a:r>
              <a:rPr lang="fr-FR" sz="1000" dirty="0" err="1"/>
              <a:t>June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La visualisation de traces, support à l’analyse, déverminage et optimisation d’applications de calcul haute performance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Atelier Visualisation d’informations, interaction et fouille de données (VIF) de la 13e Conférence Francophone sur l’Extraction et la Gestion des Connaissances (EGC’2013)</a:t>
            </a:r>
            <a:r>
              <a:rPr lang="fr-FR" sz="1000" dirty="0"/>
              <a:t>, pages 55-66, Toulouse, </a:t>
            </a:r>
            <a:r>
              <a:rPr lang="fr-FR" sz="1000" dirty="0" err="1"/>
              <a:t>January</a:t>
            </a:r>
            <a:r>
              <a:rPr lang="fr-FR" sz="1000" dirty="0"/>
              <a:t> 2013.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04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Summary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>
              <a:latin typeface="+mj-lt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879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Context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5122" name="Picture 2" descr="arrow, back, circ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82" y="3087153"/>
            <a:ext cx="1502311" cy="150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19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/>
              <a:t>Embedded </a:t>
            </a:r>
            <a:r>
              <a:rPr lang="fr-FR" b="1" dirty="0" err="1"/>
              <a:t>systems</a:t>
            </a:r>
            <a:r>
              <a:rPr lang="fr-FR" b="1" dirty="0"/>
              <a:t> are </a:t>
            </a:r>
            <a:r>
              <a:rPr lang="fr-FR" b="1" dirty="0" err="1" smtClean="0"/>
              <a:t>everywhere</a:t>
            </a:r>
            <a:r>
              <a:rPr lang="fr-FR" b="1" dirty="0" smtClean="0"/>
              <a:t>!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1034" name="Picture 10" descr="device, phone, smart, vertical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796" y="1801692"/>
            <a:ext cx="520013" cy="92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727" y="1749622"/>
            <a:ext cx="1158998" cy="115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ideo, youtube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33" y="3730900"/>
            <a:ext cx="1238141" cy="98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evice, ipad, tablet, vertical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152" y="1733483"/>
            <a:ext cx="1021726" cy="140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, controller, game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061" y="5113119"/>
            <a:ext cx="1744881" cy="174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uto, automobile, car, convertible, vehicle icon"/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924" y="3251075"/>
            <a:ext cx="2775839" cy="166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departing, flight, flights, plane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844" y="4915495"/>
            <a:ext cx="1582946" cy="156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m1.behance.net/rendition/modules/92287139/hd/104ca657d01ea041493de18075cf1e17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580" y="4976595"/>
            <a:ext cx="953147" cy="130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3026103" y="3150639"/>
            <a:ext cx="1614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SoC</a:t>
            </a:r>
            <a:r>
              <a:rPr lang="fr-FR" sz="2400" b="1" dirty="0" smtClean="0"/>
              <a:t>-Trace</a:t>
            </a:r>
            <a:endParaRPr lang="fr-FR" sz="2400" b="1" dirty="0"/>
          </a:p>
        </p:txBody>
      </p:sp>
      <p:pic>
        <p:nvPicPr>
          <p:cNvPr id="16386" name="Picture 2" descr="rocket icon"/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142" y="4361692"/>
            <a:ext cx="1722224" cy="172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37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http://www.google.fr/url?source=imglanding&amp;ct=img&amp;q=http://www.afm-telethon.fr/sites/default/files/decrypthon.png&amp;sa=X&amp;ei=Hb1QVdnwNsTlUZn7gLgG&amp;ved=0CAkQ8wc&amp;usg=AFQjCNHiqdyfEynl6FJtVnAhlBTMexI3g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619" y="5650944"/>
            <a:ext cx="1918851" cy="70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 smtClean="0"/>
              <a:t>Large </a:t>
            </a:r>
            <a:r>
              <a:rPr lang="fr-FR" sz="4000" b="1" dirty="0" err="1" smtClean="0"/>
              <a:t>scale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parallel</a:t>
            </a:r>
            <a:r>
              <a:rPr lang="fr-FR" sz="4000" b="1" dirty="0" smtClean="0"/>
              <a:t> and </a:t>
            </a:r>
            <a:r>
              <a:rPr lang="fr-FR" sz="4000" b="1" dirty="0" err="1" smtClean="0"/>
              <a:t>distributed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systems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too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7170" name="Picture 2" descr="http://themarketbarcelona.com/pictures/adn_icon1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998" y="4612392"/>
            <a:ext cx="1936836" cy="193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alculator icon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557" y="5484527"/>
            <a:ext cx="1159593" cy="115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png.clipart.me/graphics/thumbs/202/telescope-icon-on-white-background-vector-illustration_20204146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456" y="2692883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://www.google.fr/url?source=imglanding&amp;ct=img&amp;q=http://mvistatic.com/design/images/meteo/pictos/P5.png&amp;sa=X&amp;ei=CExLVertK4HYU_LRgZgD&amp;ved=0CAkQ8wc&amp;usg=AFQjCNHRiM1_B7fz_kuBKscBLE59XCOJew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273" y="1098246"/>
            <a:ext cx="1714500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ile:Numerical simulation on an open cell metal foam. Velocity and temperature fields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59" y="2961292"/>
            <a:ext cx="1977548" cy="205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www.google.fr/url?source=imglanding&amp;ct=img&amp;q=https://boinc.berkeley.edu/logo/boinc_logo.png&amp;sa=X&amp;ei=2rxQVcDBOsftUpPjgWg&amp;ved=0CAkQ8wc&amp;usg=AFQjCNH9ZtMBU5jr3fnKntj-n6_0ltO-xA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957" y="4265454"/>
            <a:ext cx="1248699" cy="52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www.google.fr/url?source=imglanding&amp;ct=img&amp;q=https://setiathome.berkeley.edu/images/sah_logo.jpg&amp;sa=X&amp;ei=R71QVZSkEoPbUcH5gNAE&amp;ved=0CAkQ8wc&amp;usg=AFQjCNH9tDADRllP3GCIlgTwV0v_5LscjQ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998" y="2033571"/>
            <a:ext cx="2050596" cy="62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flowvr.sourceforge.net/img/flowvr-logo-baseline-small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136" y="2019385"/>
            <a:ext cx="1484907" cy="76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://www.google.fr/url?source=imglanding&amp;ct=img&amp;q=https://www.lri.fr/~fci/Grid5000/images/logo.jpg&amp;sa=X&amp;ei=J75QVfWdEYHbUaWygPgH&amp;ved=0CAkQ8wc&amp;usg=AFQjCNExchBxCdRmyuryJuCzu42lP_30-w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675" y="5350782"/>
            <a:ext cx="2009624" cy="150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http://www.google.fr/url?source=imglanding&amp;ct=img&amp;q=http://simgrid.gforge.inria.fr/logos/simgrid_logo_2011.png&amp;sa=X&amp;ei=175QVY7xIonvUqjSgcAD&amp;ved=0CAkQ8wc&amp;usg=AFQjCNH6WV8y0cM_6S1INxNfnsBIBb5KSw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59" y="3158610"/>
            <a:ext cx="1705814" cy="89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computer icon"/>
          <p:cNvPicPr>
            <a:picLocks noChangeAspect="1" noChangeArrowheads="1"/>
          </p:cNvPicPr>
          <p:nvPr/>
        </p:nvPicPr>
        <p:blipFill>
          <a:blip r:embed="rId1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59" y="3986760"/>
            <a:ext cx="1705814" cy="170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194" y="4265456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290" y="4265455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649" y="4265454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365" y="4691081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461" y="4691080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1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833" y="1310867"/>
            <a:ext cx="1939082" cy="109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83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Both</a:t>
            </a:r>
            <a:r>
              <a:rPr lang="fr-FR" b="1" dirty="0" smtClean="0"/>
              <a:t> are </a:t>
            </a:r>
            <a:r>
              <a:rPr lang="fr-FR" b="1" dirty="0" err="1" smtClean="0"/>
              <a:t>complex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63" y="2446093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4851400" y="1914545"/>
            <a:ext cx="122341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b="1" dirty="0" smtClean="0"/>
              <a:t>?</a:t>
            </a:r>
            <a:endParaRPr lang="fr-FR" sz="16600" b="1" dirty="0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876300" y="5413375"/>
            <a:ext cx="7759700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/>
              <a:t>How to </a:t>
            </a:r>
            <a:r>
              <a:rPr lang="fr-FR" b="1" dirty="0" err="1" smtClean="0"/>
              <a:t>analyze</a:t>
            </a:r>
            <a:r>
              <a:rPr lang="fr-FR" b="1" dirty="0" smtClean="0"/>
              <a:t> applications?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47131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Main thread: a </a:t>
            </a:r>
            <a:r>
              <a:rPr lang="fr-FR" b="1" dirty="0" err="1" smtClean="0"/>
              <a:t>recording</a:t>
            </a:r>
            <a:r>
              <a:rPr lang="fr-FR" b="1" dirty="0" smtClean="0"/>
              <a:t> application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393" y="2048008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48" y="2586339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73" y="2402674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94643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92308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6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148" y="5619721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221612" y="6103874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TS Record use case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795567" y="3867214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94166" y="3867214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42971" y="387329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67125" y="3388716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13758" y="338871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361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39140" y="365127"/>
            <a:ext cx="7620000" cy="1410333"/>
          </a:xfrm>
          <a:scene3d>
            <a:camera prst="perspectiveRelaxedModerately">
              <a:rot lat="18600000" lon="0" rev="0"/>
            </a:camera>
            <a:lightRig rig="threePt" dir="t"/>
          </a:scene3d>
        </p:spPr>
        <p:txBody>
          <a:bodyPr>
            <a:noAutofit/>
          </a:bodyPr>
          <a:lstStyle/>
          <a:p>
            <a:pPr algn="ctr"/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May the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quality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of service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be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with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you</a:t>
            </a:r>
            <a:endParaRPr lang="fr-FR" sz="5400" dirty="0">
              <a:solidFill>
                <a:srgbClr val="FFFF00"/>
              </a:solidFill>
              <a:latin typeface="Star Jedi Logo MonoLine" panose="040B0000000000000000" pitchFamily="82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7" name="Star_Wars_Episode_VII_The_Force_Awakens_2015_Trai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2042160"/>
            <a:ext cx="9144000" cy="4314189"/>
          </a:xfrm>
        </p:spPr>
      </p:pic>
    </p:spTree>
    <p:extLst>
      <p:ext uri="{BB962C8B-B14F-4D97-AF65-F5344CB8AC3E}">
        <p14:creationId xmlns:p14="http://schemas.microsoft.com/office/powerpoint/2010/main" val="6547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Personnalis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F0000"/>
      </a:accent2>
      <a:accent3>
        <a:srgbClr val="FFC000"/>
      </a:accent3>
      <a:accent4>
        <a:srgbClr val="7030A0"/>
      </a:accent4>
      <a:accent5>
        <a:srgbClr val="A5A5A5"/>
      </a:accent5>
      <a:accent6>
        <a:srgbClr val="92D050"/>
      </a:accent6>
      <a:hlink>
        <a:srgbClr val="0563C1"/>
      </a:hlink>
      <a:folHlink>
        <a:srgbClr val="954F72"/>
      </a:folHlink>
    </a:clrScheme>
    <a:fontScheme name="Personnalisé 1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1504</TotalTime>
  <Words>359</Words>
  <Application>Microsoft Office PowerPoint</Application>
  <PresentationFormat>Affichage à l'écran (4:3)</PresentationFormat>
  <Paragraphs>135</Paragraphs>
  <Slides>23</Slides>
  <Notes>2</Notes>
  <HiddenSlides>0</HiddenSlides>
  <MMClips>1</MMClips>
  <ScaleCrop>false</ScaleCrop>
  <HeadingPairs>
    <vt:vector size="8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23</vt:i4>
      </vt:variant>
    </vt:vector>
  </HeadingPairs>
  <TitlesOfParts>
    <vt:vector size="31" baseType="lpstr">
      <vt:lpstr>Aller</vt:lpstr>
      <vt:lpstr>Arial</vt:lpstr>
      <vt:lpstr>Calibri</vt:lpstr>
      <vt:lpstr>Star Jedi Hollow</vt:lpstr>
      <vt:lpstr>Star Jedi Logo MonoLine</vt:lpstr>
      <vt:lpstr>Office Theme</vt:lpstr>
      <vt:lpstr>Visio</vt:lpstr>
      <vt:lpstr>Dessin Microsoft Visio</vt:lpstr>
      <vt:lpstr>Agrégation spatiotemporelle pour la visualisation de traces d’exécution</vt:lpstr>
      <vt:lpstr>In a few words…</vt:lpstr>
      <vt:lpstr>Summary</vt:lpstr>
      <vt:lpstr>Context</vt:lpstr>
      <vt:lpstr>Embedded systems are everywhere!</vt:lpstr>
      <vt:lpstr>Large scale parallel and distributed systems too</vt:lpstr>
      <vt:lpstr>Both are complex</vt:lpstr>
      <vt:lpstr>Main thread: a recording application</vt:lpstr>
      <vt:lpstr>May the quality of service be with you</vt:lpstr>
      <vt:lpstr>QoS not respected !</vt:lpstr>
      <vt:lpstr>Knowledge on TS Record use case</vt:lpstr>
      <vt:lpstr>How to debug our application?</vt:lpstr>
      <vt:lpstr>Visualize structure and temporal behavior</vt:lpstr>
      <vt:lpstr>The idea</vt:lpstr>
      <vt:lpstr>The idea</vt:lpstr>
      <vt:lpstr>What about scalability?</vt:lpstr>
      <vt:lpstr>Shneiderman’s mantra</vt:lpstr>
      <vt:lpstr>Visualization support</vt:lpstr>
      <vt:lpstr>Visualization support</vt:lpstr>
      <vt:lpstr>Performance</vt:lpstr>
      <vt:lpstr>User</vt:lpstr>
      <vt:lpstr>Shneiderman’s mantra</vt:lpstr>
      <vt:lpstr>Publications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Agrégation spatiotemporelle pour la visualisation de traces d’exécution</dc:title>
  <dc:creator>dosimont</dc:creator>
  <cp:lastModifiedBy>Damien</cp:lastModifiedBy>
  <cp:revision>148</cp:revision>
  <dcterms:created xsi:type="dcterms:W3CDTF">2015-05-04T13:17:04Z</dcterms:created>
  <dcterms:modified xsi:type="dcterms:W3CDTF">2015-05-11T22:42:13Z</dcterms:modified>
</cp:coreProperties>
</file>